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</p:sldIdLst>
  <p:sldSz cx="21383625" cy="30275213"/>
  <p:notesSz cx="6858000" cy="9144000"/>
  <p:defaultTextStyle>
    <a:defPPr>
      <a:defRPr lang="zh-TW"/>
    </a:defPPr>
    <a:lvl1pPr marL="0" algn="l" defTabSz="2817724" rtl="0" eaLnBrk="1" latinLnBrk="0" hangingPunct="1">
      <a:defRPr sz="5547" kern="1200">
        <a:solidFill>
          <a:schemeClr val="tx1"/>
        </a:solidFill>
        <a:latin typeface="+mn-lt"/>
        <a:ea typeface="+mn-ea"/>
        <a:cs typeface="+mn-cs"/>
      </a:defRPr>
    </a:lvl1pPr>
    <a:lvl2pPr marL="1408862" algn="l" defTabSz="2817724" rtl="0" eaLnBrk="1" latinLnBrk="0" hangingPunct="1">
      <a:defRPr sz="5547" kern="1200">
        <a:solidFill>
          <a:schemeClr val="tx1"/>
        </a:solidFill>
        <a:latin typeface="+mn-lt"/>
        <a:ea typeface="+mn-ea"/>
        <a:cs typeface="+mn-cs"/>
      </a:defRPr>
    </a:lvl2pPr>
    <a:lvl3pPr marL="2817724" algn="l" defTabSz="2817724" rtl="0" eaLnBrk="1" latinLnBrk="0" hangingPunct="1">
      <a:defRPr sz="5547" kern="1200">
        <a:solidFill>
          <a:schemeClr val="tx1"/>
        </a:solidFill>
        <a:latin typeface="+mn-lt"/>
        <a:ea typeface="+mn-ea"/>
        <a:cs typeface="+mn-cs"/>
      </a:defRPr>
    </a:lvl3pPr>
    <a:lvl4pPr marL="4226585" algn="l" defTabSz="2817724" rtl="0" eaLnBrk="1" latinLnBrk="0" hangingPunct="1">
      <a:defRPr sz="5547" kern="1200">
        <a:solidFill>
          <a:schemeClr val="tx1"/>
        </a:solidFill>
        <a:latin typeface="+mn-lt"/>
        <a:ea typeface="+mn-ea"/>
        <a:cs typeface="+mn-cs"/>
      </a:defRPr>
    </a:lvl4pPr>
    <a:lvl5pPr marL="5635447" algn="l" defTabSz="2817724" rtl="0" eaLnBrk="1" latinLnBrk="0" hangingPunct="1">
      <a:defRPr sz="5547" kern="1200">
        <a:solidFill>
          <a:schemeClr val="tx1"/>
        </a:solidFill>
        <a:latin typeface="+mn-lt"/>
        <a:ea typeface="+mn-ea"/>
        <a:cs typeface="+mn-cs"/>
      </a:defRPr>
    </a:lvl5pPr>
    <a:lvl6pPr marL="7044309" algn="l" defTabSz="2817724" rtl="0" eaLnBrk="1" latinLnBrk="0" hangingPunct="1">
      <a:defRPr sz="5547" kern="1200">
        <a:solidFill>
          <a:schemeClr val="tx1"/>
        </a:solidFill>
        <a:latin typeface="+mn-lt"/>
        <a:ea typeface="+mn-ea"/>
        <a:cs typeface="+mn-cs"/>
      </a:defRPr>
    </a:lvl6pPr>
    <a:lvl7pPr marL="8453171" algn="l" defTabSz="2817724" rtl="0" eaLnBrk="1" latinLnBrk="0" hangingPunct="1">
      <a:defRPr sz="5547" kern="1200">
        <a:solidFill>
          <a:schemeClr val="tx1"/>
        </a:solidFill>
        <a:latin typeface="+mn-lt"/>
        <a:ea typeface="+mn-ea"/>
        <a:cs typeface="+mn-cs"/>
      </a:defRPr>
    </a:lvl7pPr>
    <a:lvl8pPr marL="9862033" algn="l" defTabSz="2817724" rtl="0" eaLnBrk="1" latinLnBrk="0" hangingPunct="1">
      <a:defRPr sz="5547" kern="1200">
        <a:solidFill>
          <a:schemeClr val="tx1"/>
        </a:solidFill>
        <a:latin typeface="+mn-lt"/>
        <a:ea typeface="+mn-ea"/>
        <a:cs typeface="+mn-cs"/>
      </a:defRPr>
    </a:lvl8pPr>
    <a:lvl9pPr marL="11270894" algn="l" defTabSz="2817724" rtl="0" eaLnBrk="1" latinLnBrk="0" hangingPunct="1">
      <a:defRPr sz="5547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9" d="100"/>
          <a:sy n="19" d="100"/>
        </p:scale>
        <p:origin x="1542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03772" y="4954765"/>
            <a:ext cx="18176081" cy="10540259"/>
          </a:xfrm>
        </p:spPr>
        <p:txBody>
          <a:bodyPr anchor="b"/>
          <a:lstStyle>
            <a:lvl1pPr algn="ctr">
              <a:defRPr sz="14031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2953" y="15901497"/>
            <a:ext cx="16037719" cy="7309499"/>
          </a:xfrm>
        </p:spPr>
        <p:txBody>
          <a:bodyPr/>
          <a:lstStyle>
            <a:lvl1pPr marL="0" indent="0" algn="ctr">
              <a:buNone/>
              <a:defRPr sz="5612"/>
            </a:lvl1pPr>
            <a:lvl2pPr marL="1069162" indent="0" algn="ctr">
              <a:buNone/>
              <a:defRPr sz="4677"/>
            </a:lvl2pPr>
            <a:lvl3pPr marL="2138324" indent="0" algn="ctr">
              <a:buNone/>
              <a:defRPr sz="4209"/>
            </a:lvl3pPr>
            <a:lvl4pPr marL="3207487" indent="0" algn="ctr">
              <a:buNone/>
              <a:defRPr sz="3742"/>
            </a:lvl4pPr>
            <a:lvl5pPr marL="4276649" indent="0" algn="ctr">
              <a:buNone/>
              <a:defRPr sz="3742"/>
            </a:lvl5pPr>
            <a:lvl6pPr marL="5345811" indent="0" algn="ctr">
              <a:buNone/>
              <a:defRPr sz="3742"/>
            </a:lvl6pPr>
            <a:lvl7pPr marL="6414973" indent="0" algn="ctr">
              <a:buNone/>
              <a:defRPr sz="3742"/>
            </a:lvl7pPr>
            <a:lvl8pPr marL="7484135" indent="0" algn="ctr">
              <a:buNone/>
              <a:defRPr sz="3742"/>
            </a:lvl8pPr>
            <a:lvl9pPr marL="8553298" indent="0" algn="ctr">
              <a:buNone/>
              <a:defRPr sz="3742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C50659-3757-4A70-BB39-8D40E4D8262A}" type="datetimeFigureOut">
              <a:rPr lang="zh-TW" altLang="en-US" smtClean="0"/>
              <a:t>2022/12/15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2FF17-1166-46FA-B1AE-337DDCC7B82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460024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C50659-3757-4A70-BB39-8D40E4D8262A}" type="datetimeFigureOut">
              <a:rPr lang="zh-TW" altLang="en-US" smtClean="0"/>
              <a:t>2022/12/15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2FF17-1166-46FA-B1AE-337DDCC7B82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58780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5302658" y="1611875"/>
            <a:ext cx="4610844" cy="25656844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70125" y="1611875"/>
            <a:ext cx="13565237" cy="25656844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C50659-3757-4A70-BB39-8D40E4D8262A}" type="datetimeFigureOut">
              <a:rPr lang="zh-TW" altLang="en-US" smtClean="0"/>
              <a:t>2022/12/15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2FF17-1166-46FA-B1AE-337DDCC7B82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663595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C50659-3757-4A70-BB39-8D40E4D8262A}" type="datetimeFigureOut">
              <a:rPr lang="zh-TW" altLang="en-US" smtClean="0"/>
              <a:t>2022/12/15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2FF17-1166-46FA-B1AE-337DDCC7B82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223101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8988" y="7547788"/>
            <a:ext cx="18443377" cy="12593645"/>
          </a:xfrm>
        </p:spPr>
        <p:txBody>
          <a:bodyPr anchor="b"/>
          <a:lstStyle>
            <a:lvl1pPr>
              <a:defRPr sz="14031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8988" y="20260574"/>
            <a:ext cx="18443377" cy="6622701"/>
          </a:xfrm>
        </p:spPr>
        <p:txBody>
          <a:bodyPr/>
          <a:lstStyle>
            <a:lvl1pPr marL="0" indent="0">
              <a:buNone/>
              <a:defRPr sz="5612">
                <a:solidFill>
                  <a:schemeClr val="tx1"/>
                </a:solidFill>
              </a:defRPr>
            </a:lvl1pPr>
            <a:lvl2pPr marL="1069162" indent="0">
              <a:buNone/>
              <a:defRPr sz="4677">
                <a:solidFill>
                  <a:schemeClr val="tx1">
                    <a:tint val="75000"/>
                  </a:schemeClr>
                </a:solidFill>
              </a:defRPr>
            </a:lvl2pPr>
            <a:lvl3pPr marL="2138324" indent="0">
              <a:buNone/>
              <a:defRPr sz="4209">
                <a:solidFill>
                  <a:schemeClr val="tx1">
                    <a:tint val="75000"/>
                  </a:schemeClr>
                </a:solidFill>
              </a:defRPr>
            </a:lvl3pPr>
            <a:lvl4pPr marL="3207487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4pPr>
            <a:lvl5pPr marL="4276649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5pPr>
            <a:lvl6pPr marL="5345811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6pPr>
            <a:lvl7pPr marL="6414973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7pPr>
            <a:lvl8pPr marL="7484135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8pPr>
            <a:lvl9pPr marL="8553298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C50659-3757-4A70-BB39-8D40E4D8262A}" type="datetimeFigureOut">
              <a:rPr lang="zh-TW" altLang="en-US" smtClean="0"/>
              <a:t>2022/12/15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2FF17-1166-46FA-B1AE-337DDCC7B82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881395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70124" y="8059374"/>
            <a:ext cx="9088041" cy="19209345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825460" y="8059374"/>
            <a:ext cx="9088041" cy="19209345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C50659-3757-4A70-BB39-8D40E4D8262A}" type="datetimeFigureOut">
              <a:rPr lang="zh-TW" altLang="en-US" smtClean="0"/>
              <a:t>2022/12/15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2FF17-1166-46FA-B1AE-337DDCC7B82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267070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2909" y="1611882"/>
            <a:ext cx="18443377" cy="5851808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72912" y="7421634"/>
            <a:ext cx="9046274" cy="3637228"/>
          </a:xfrm>
        </p:spPr>
        <p:txBody>
          <a:bodyPr anchor="b"/>
          <a:lstStyle>
            <a:lvl1pPr marL="0" indent="0">
              <a:buNone/>
              <a:defRPr sz="5612" b="1"/>
            </a:lvl1pPr>
            <a:lvl2pPr marL="1069162" indent="0">
              <a:buNone/>
              <a:defRPr sz="4677" b="1"/>
            </a:lvl2pPr>
            <a:lvl3pPr marL="2138324" indent="0">
              <a:buNone/>
              <a:defRPr sz="4209" b="1"/>
            </a:lvl3pPr>
            <a:lvl4pPr marL="3207487" indent="0">
              <a:buNone/>
              <a:defRPr sz="3742" b="1"/>
            </a:lvl4pPr>
            <a:lvl5pPr marL="4276649" indent="0">
              <a:buNone/>
              <a:defRPr sz="3742" b="1"/>
            </a:lvl5pPr>
            <a:lvl6pPr marL="5345811" indent="0">
              <a:buNone/>
              <a:defRPr sz="3742" b="1"/>
            </a:lvl6pPr>
            <a:lvl7pPr marL="6414973" indent="0">
              <a:buNone/>
              <a:defRPr sz="3742" b="1"/>
            </a:lvl7pPr>
            <a:lvl8pPr marL="7484135" indent="0">
              <a:buNone/>
              <a:defRPr sz="3742" b="1"/>
            </a:lvl8pPr>
            <a:lvl9pPr marL="8553298" indent="0">
              <a:buNone/>
              <a:defRPr sz="3742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72912" y="11058863"/>
            <a:ext cx="9046274" cy="16265921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0825461" y="7421634"/>
            <a:ext cx="9090826" cy="3637228"/>
          </a:xfrm>
        </p:spPr>
        <p:txBody>
          <a:bodyPr anchor="b"/>
          <a:lstStyle>
            <a:lvl1pPr marL="0" indent="0">
              <a:buNone/>
              <a:defRPr sz="5612" b="1"/>
            </a:lvl1pPr>
            <a:lvl2pPr marL="1069162" indent="0">
              <a:buNone/>
              <a:defRPr sz="4677" b="1"/>
            </a:lvl2pPr>
            <a:lvl3pPr marL="2138324" indent="0">
              <a:buNone/>
              <a:defRPr sz="4209" b="1"/>
            </a:lvl3pPr>
            <a:lvl4pPr marL="3207487" indent="0">
              <a:buNone/>
              <a:defRPr sz="3742" b="1"/>
            </a:lvl4pPr>
            <a:lvl5pPr marL="4276649" indent="0">
              <a:buNone/>
              <a:defRPr sz="3742" b="1"/>
            </a:lvl5pPr>
            <a:lvl6pPr marL="5345811" indent="0">
              <a:buNone/>
              <a:defRPr sz="3742" b="1"/>
            </a:lvl6pPr>
            <a:lvl7pPr marL="6414973" indent="0">
              <a:buNone/>
              <a:defRPr sz="3742" b="1"/>
            </a:lvl7pPr>
            <a:lvl8pPr marL="7484135" indent="0">
              <a:buNone/>
              <a:defRPr sz="3742" b="1"/>
            </a:lvl8pPr>
            <a:lvl9pPr marL="8553298" indent="0">
              <a:buNone/>
              <a:defRPr sz="3742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0825461" y="11058863"/>
            <a:ext cx="9090826" cy="16265921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C50659-3757-4A70-BB39-8D40E4D8262A}" type="datetimeFigureOut">
              <a:rPr lang="zh-TW" altLang="en-US" smtClean="0"/>
              <a:t>2022/12/15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2FF17-1166-46FA-B1AE-337DDCC7B82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170076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C50659-3757-4A70-BB39-8D40E4D8262A}" type="datetimeFigureOut">
              <a:rPr lang="zh-TW" altLang="en-US" smtClean="0"/>
              <a:t>2022/12/15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2FF17-1166-46FA-B1AE-337DDCC7B82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952803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C50659-3757-4A70-BB39-8D40E4D8262A}" type="datetimeFigureOut">
              <a:rPr lang="zh-TW" altLang="en-US" smtClean="0"/>
              <a:t>2022/12/15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2FF17-1166-46FA-B1AE-337DDCC7B82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31169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2909" y="2018348"/>
            <a:ext cx="6896776" cy="7064216"/>
          </a:xfrm>
        </p:spPr>
        <p:txBody>
          <a:bodyPr anchor="b"/>
          <a:lstStyle>
            <a:lvl1pPr>
              <a:defRPr sz="7483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090826" y="4359077"/>
            <a:ext cx="10825460" cy="21515024"/>
          </a:xfrm>
        </p:spPr>
        <p:txBody>
          <a:bodyPr/>
          <a:lstStyle>
            <a:lvl1pPr>
              <a:defRPr sz="7483"/>
            </a:lvl1pPr>
            <a:lvl2pPr>
              <a:defRPr sz="6548"/>
            </a:lvl2pPr>
            <a:lvl3pPr>
              <a:defRPr sz="5612"/>
            </a:lvl3pPr>
            <a:lvl4pPr>
              <a:defRPr sz="4677"/>
            </a:lvl4pPr>
            <a:lvl5pPr>
              <a:defRPr sz="4677"/>
            </a:lvl5pPr>
            <a:lvl6pPr>
              <a:defRPr sz="4677"/>
            </a:lvl6pPr>
            <a:lvl7pPr>
              <a:defRPr sz="4677"/>
            </a:lvl7pPr>
            <a:lvl8pPr>
              <a:defRPr sz="4677"/>
            </a:lvl8pPr>
            <a:lvl9pPr>
              <a:defRPr sz="4677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72909" y="9082564"/>
            <a:ext cx="6896776" cy="16826573"/>
          </a:xfrm>
        </p:spPr>
        <p:txBody>
          <a:bodyPr/>
          <a:lstStyle>
            <a:lvl1pPr marL="0" indent="0">
              <a:buNone/>
              <a:defRPr sz="3742"/>
            </a:lvl1pPr>
            <a:lvl2pPr marL="1069162" indent="0">
              <a:buNone/>
              <a:defRPr sz="3274"/>
            </a:lvl2pPr>
            <a:lvl3pPr marL="2138324" indent="0">
              <a:buNone/>
              <a:defRPr sz="2806"/>
            </a:lvl3pPr>
            <a:lvl4pPr marL="3207487" indent="0">
              <a:buNone/>
              <a:defRPr sz="2339"/>
            </a:lvl4pPr>
            <a:lvl5pPr marL="4276649" indent="0">
              <a:buNone/>
              <a:defRPr sz="2339"/>
            </a:lvl5pPr>
            <a:lvl6pPr marL="5345811" indent="0">
              <a:buNone/>
              <a:defRPr sz="2339"/>
            </a:lvl6pPr>
            <a:lvl7pPr marL="6414973" indent="0">
              <a:buNone/>
              <a:defRPr sz="2339"/>
            </a:lvl7pPr>
            <a:lvl8pPr marL="7484135" indent="0">
              <a:buNone/>
              <a:defRPr sz="2339"/>
            </a:lvl8pPr>
            <a:lvl9pPr marL="8553298" indent="0">
              <a:buNone/>
              <a:defRPr sz="2339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C50659-3757-4A70-BB39-8D40E4D8262A}" type="datetimeFigureOut">
              <a:rPr lang="zh-TW" altLang="en-US" smtClean="0"/>
              <a:t>2022/12/15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2FF17-1166-46FA-B1AE-337DDCC7B82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962880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2909" y="2018348"/>
            <a:ext cx="6896776" cy="7064216"/>
          </a:xfrm>
        </p:spPr>
        <p:txBody>
          <a:bodyPr anchor="b"/>
          <a:lstStyle>
            <a:lvl1pPr>
              <a:defRPr sz="7483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090826" y="4359077"/>
            <a:ext cx="10825460" cy="21515024"/>
          </a:xfrm>
        </p:spPr>
        <p:txBody>
          <a:bodyPr anchor="t"/>
          <a:lstStyle>
            <a:lvl1pPr marL="0" indent="0">
              <a:buNone/>
              <a:defRPr sz="7483"/>
            </a:lvl1pPr>
            <a:lvl2pPr marL="1069162" indent="0">
              <a:buNone/>
              <a:defRPr sz="6548"/>
            </a:lvl2pPr>
            <a:lvl3pPr marL="2138324" indent="0">
              <a:buNone/>
              <a:defRPr sz="5612"/>
            </a:lvl3pPr>
            <a:lvl4pPr marL="3207487" indent="0">
              <a:buNone/>
              <a:defRPr sz="4677"/>
            </a:lvl4pPr>
            <a:lvl5pPr marL="4276649" indent="0">
              <a:buNone/>
              <a:defRPr sz="4677"/>
            </a:lvl5pPr>
            <a:lvl6pPr marL="5345811" indent="0">
              <a:buNone/>
              <a:defRPr sz="4677"/>
            </a:lvl6pPr>
            <a:lvl7pPr marL="6414973" indent="0">
              <a:buNone/>
              <a:defRPr sz="4677"/>
            </a:lvl7pPr>
            <a:lvl8pPr marL="7484135" indent="0">
              <a:buNone/>
              <a:defRPr sz="4677"/>
            </a:lvl8pPr>
            <a:lvl9pPr marL="8553298" indent="0">
              <a:buNone/>
              <a:defRPr sz="4677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72909" y="9082564"/>
            <a:ext cx="6896776" cy="16826573"/>
          </a:xfrm>
        </p:spPr>
        <p:txBody>
          <a:bodyPr/>
          <a:lstStyle>
            <a:lvl1pPr marL="0" indent="0">
              <a:buNone/>
              <a:defRPr sz="3742"/>
            </a:lvl1pPr>
            <a:lvl2pPr marL="1069162" indent="0">
              <a:buNone/>
              <a:defRPr sz="3274"/>
            </a:lvl2pPr>
            <a:lvl3pPr marL="2138324" indent="0">
              <a:buNone/>
              <a:defRPr sz="2806"/>
            </a:lvl3pPr>
            <a:lvl4pPr marL="3207487" indent="0">
              <a:buNone/>
              <a:defRPr sz="2339"/>
            </a:lvl4pPr>
            <a:lvl5pPr marL="4276649" indent="0">
              <a:buNone/>
              <a:defRPr sz="2339"/>
            </a:lvl5pPr>
            <a:lvl6pPr marL="5345811" indent="0">
              <a:buNone/>
              <a:defRPr sz="2339"/>
            </a:lvl6pPr>
            <a:lvl7pPr marL="6414973" indent="0">
              <a:buNone/>
              <a:defRPr sz="2339"/>
            </a:lvl7pPr>
            <a:lvl8pPr marL="7484135" indent="0">
              <a:buNone/>
              <a:defRPr sz="2339"/>
            </a:lvl8pPr>
            <a:lvl9pPr marL="8553298" indent="0">
              <a:buNone/>
              <a:defRPr sz="2339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C50659-3757-4A70-BB39-8D40E4D8262A}" type="datetimeFigureOut">
              <a:rPr lang="zh-TW" altLang="en-US" smtClean="0"/>
              <a:t>2022/12/15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2FF17-1166-46FA-B1AE-337DDCC7B82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390575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70124" y="1611882"/>
            <a:ext cx="18443377" cy="585180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70124" y="8059374"/>
            <a:ext cx="18443377" cy="192093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470124" y="28060644"/>
            <a:ext cx="4811316" cy="16118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80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C50659-3757-4A70-BB39-8D40E4D8262A}" type="datetimeFigureOut">
              <a:rPr lang="zh-TW" altLang="en-US" smtClean="0"/>
              <a:t>2022/12/15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083326" y="28060644"/>
            <a:ext cx="7216973" cy="16118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80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102185" y="28060644"/>
            <a:ext cx="4811316" cy="16118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80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42FF17-1166-46FA-B1AE-337DDCC7B82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28089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2138324" rtl="0" eaLnBrk="1" latinLnBrk="0" hangingPunct="1">
        <a:lnSpc>
          <a:spcPct val="90000"/>
        </a:lnSpc>
        <a:spcBef>
          <a:spcPct val="0"/>
        </a:spcBef>
        <a:buNone/>
        <a:defRPr sz="1028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34581" indent="-534581" algn="l" defTabSz="2138324" rtl="0" eaLnBrk="1" latinLnBrk="0" hangingPunct="1">
        <a:lnSpc>
          <a:spcPct val="90000"/>
        </a:lnSpc>
        <a:spcBef>
          <a:spcPts val="2339"/>
        </a:spcBef>
        <a:buFont typeface="Arial" panose="020B0604020202020204" pitchFamily="34" charset="0"/>
        <a:buChar char="•"/>
        <a:defRPr sz="6548" kern="1200">
          <a:solidFill>
            <a:schemeClr val="tx1"/>
          </a:solidFill>
          <a:latin typeface="+mn-lt"/>
          <a:ea typeface="+mn-ea"/>
          <a:cs typeface="+mn-cs"/>
        </a:defRPr>
      </a:lvl1pPr>
      <a:lvl2pPr marL="1603743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5612" kern="1200">
          <a:solidFill>
            <a:schemeClr val="tx1"/>
          </a:solidFill>
          <a:latin typeface="+mn-lt"/>
          <a:ea typeface="+mn-ea"/>
          <a:cs typeface="+mn-cs"/>
        </a:defRPr>
      </a:lvl2pPr>
      <a:lvl3pPr marL="2672906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677" kern="1200">
          <a:solidFill>
            <a:schemeClr val="tx1"/>
          </a:solidFill>
          <a:latin typeface="+mn-lt"/>
          <a:ea typeface="+mn-ea"/>
          <a:cs typeface="+mn-cs"/>
        </a:defRPr>
      </a:lvl3pPr>
      <a:lvl4pPr marL="3742068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4pPr>
      <a:lvl5pPr marL="4811230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5pPr>
      <a:lvl6pPr marL="5880392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6pPr>
      <a:lvl7pPr marL="6949554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7pPr>
      <a:lvl8pPr marL="8018717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8pPr>
      <a:lvl9pPr marL="9087879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1pPr>
      <a:lvl2pPr marL="1069162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2pPr>
      <a:lvl3pPr marL="2138324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3pPr>
      <a:lvl4pPr marL="3207487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4pPr>
      <a:lvl5pPr marL="4276649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5pPr>
      <a:lvl6pPr marL="5345811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6pPr>
      <a:lvl7pPr marL="6414973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7pPr>
      <a:lvl8pPr marL="7484135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8pPr>
      <a:lvl9pPr marL="8553298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microsoft.com/office/2007/relationships/hdphoto" Target="../media/hdphoto2.wdp"/><Relationship Id="rId18" Type="http://schemas.openxmlformats.org/officeDocument/2006/relationships/image" Target="../media/image14.jpeg"/><Relationship Id="rId3" Type="http://schemas.openxmlformats.org/officeDocument/2006/relationships/image" Target="../media/image2.jpeg"/><Relationship Id="rId7" Type="http://schemas.openxmlformats.org/officeDocument/2006/relationships/image" Target="../media/image6.png"/><Relationship Id="rId12" Type="http://schemas.openxmlformats.org/officeDocument/2006/relationships/image" Target="../media/image10.png"/><Relationship Id="rId17" Type="http://schemas.openxmlformats.org/officeDocument/2006/relationships/image" Target="../media/image13.jpeg"/><Relationship Id="rId2" Type="http://schemas.openxmlformats.org/officeDocument/2006/relationships/image" Target="../media/image1.jpeg"/><Relationship Id="rId16" Type="http://schemas.openxmlformats.org/officeDocument/2006/relationships/image" Target="../media/image12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microsoft.com/office/2007/relationships/hdphoto" Target="../media/hdphoto1.wdp"/><Relationship Id="rId5" Type="http://schemas.openxmlformats.org/officeDocument/2006/relationships/image" Target="../media/image4.png"/><Relationship Id="rId15" Type="http://schemas.microsoft.com/office/2007/relationships/hdphoto" Target="../media/hdphoto3.wdp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ctrTitle"/>
          </p:nvPr>
        </p:nvSpPr>
        <p:spPr>
          <a:xfrm>
            <a:off x="2146179" y="370538"/>
            <a:ext cx="17815798" cy="1677108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zh-TW" altLang="en-US" sz="14670" b="1" dirty="0">
                <a:solidFill>
                  <a:srgbClr val="205DA1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+mn-ea"/>
                <a:sym typeface="+mn-lt"/>
              </a:rPr>
              <a:t>溶芯射出成形之研究</a:t>
            </a:r>
            <a:endParaRPr lang="zh-CN" altLang="en-US" sz="14670" b="1" dirty="0">
              <a:solidFill>
                <a:srgbClr val="205DA1"/>
              </a:solidFill>
              <a:latin typeface="標楷體" panose="03000509000000000000" pitchFamily="65" charset="-120"/>
              <a:ea typeface="標楷體" panose="03000509000000000000" pitchFamily="65" charset="-120"/>
              <a:cs typeface="+mn-ea"/>
              <a:sym typeface="+mn-lt"/>
            </a:endParaRPr>
          </a:p>
        </p:txBody>
      </p:sp>
      <p:sp>
        <p:nvSpPr>
          <p:cNvPr id="5" name="副標題 4"/>
          <p:cNvSpPr>
            <a:spLocks noGrp="1"/>
          </p:cNvSpPr>
          <p:nvPr>
            <p:ph type="subTitle" idx="1"/>
          </p:nvPr>
        </p:nvSpPr>
        <p:spPr>
          <a:xfrm>
            <a:off x="834559" y="2708751"/>
            <a:ext cx="17395307" cy="2418887"/>
          </a:xfrm>
        </p:spPr>
        <p:txBody>
          <a:bodyPr>
            <a:normAutofit/>
          </a:bodyPr>
          <a:lstStyle/>
          <a:p>
            <a:pPr algn="just"/>
            <a:r>
              <a:rPr lang="zh-TW" altLang="zh-TW" dirty="0"/>
              <a:t>指導教授</a:t>
            </a:r>
            <a:r>
              <a:rPr lang="en-US" altLang="zh-TW" dirty="0"/>
              <a:t>:</a:t>
            </a:r>
            <a:r>
              <a:rPr lang="zh-TW" altLang="zh-TW" dirty="0" smtClean="0"/>
              <a:t>林</a:t>
            </a:r>
            <a:r>
              <a:rPr lang="zh-TW" altLang="en-US" dirty="0" smtClean="0">
                <a:sym typeface="Symbol" panose="05050102010706020507" pitchFamily="18" charset="2"/>
              </a:rPr>
              <a:t>至</a:t>
            </a:r>
            <a:endParaRPr lang="en-US" altLang="zh-TW" sz="4890" dirty="0"/>
          </a:p>
          <a:p>
            <a:pPr algn="just"/>
            <a:r>
              <a:rPr lang="zh-TW" altLang="en-US" sz="4890" dirty="0"/>
              <a:t>成員</a:t>
            </a:r>
            <a:r>
              <a:rPr lang="en-US" altLang="zh-TW" sz="4890" dirty="0"/>
              <a:t>:</a:t>
            </a:r>
            <a:r>
              <a:rPr lang="zh-TW" altLang="zh-TW" sz="4890" dirty="0"/>
              <a:t>孫</a:t>
            </a:r>
            <a:r>
              <a:rPr lang="zh-TW" altLang="en-US" sz="4890" dirty="0">
                <a:sym typeface="Symbol" panose="05050102010706020507" pitchFamily="18" charset="2"/>
              </a:rPr>
              <a:t></a:t>
            </a:r>
            <a:r>
              <a:rPr lang="zh-TW" altLang="zh-TW" sz="4890" dirty="0"/>
              <a:t>然</a:t>
            </a:r>
            <a:r>
              <a:rPr lang="zh-TW" altLang="en-US" sz="4890" dirty="0"/>
              <a:t>，</a:t>
            </a:r>
            <a:r>
              <a:rPr lang="zh-TW" altLang="zh-TW" sz="4890" dirty="0"/>
              <a:t>張</a:t>
            </a:r>
            <a:r>
              <a:rPr lang="zh-TW" altLang="en-US" sz="4890" dirty="0">
                <a:sym typeface="Symbol" panose="05050102010706020507" pitchFamily="18" charset="2"/>
              </a:rPr>
              <a:t></a:t>
            </a:r>
            <a:r>
              <a:rPr lang="zh-TW" altLang="zh-TW" sz="4890" dirty="0"/>
              <a:t>銘</a:t>
            </a:r>
            <a:r>
              <a:rPr lang="zh-TW" altLang="en-US" sz="4890" dirty="0"/>
              <a:t>，</a:t>
            </a:r>
            <a:r>
              <a:rPr lang="zh-TW" altLang="zh-TW" sz="4890" dirty="0"/>
              <a:t>張</a:t>
            </a:r>
            <a:r>
              <a:rPr lang="zh-TW" altLang="en-US" sz="4890" dirty="0">
                <a:sym typeface="Symbol" panose="05050102010706020507" pitchFamily="18" charset="2"/>
              </a:rPr>
              <a:t></a:t>
            </a:r>
            <a:r>
              <a:rPr lang="zh-TW" altLang="zh-TW" sz="4890" dirty="0"/>
              <a:t>智</a:t>
            </a:r>
            <a:r>
              <a:rPr lang="zh-TW" altLang="en-US" sz="4890" dirty="0"/>
              <a:t>，</a:t>
            </a:r>
            <a:r>
              <a:rPr lang="zh-TW" altLang="zh-TW" sz="4890" dirty="0"/>
              <a:t>郭</a:t>
            </a:r>
            <a:r>
              <a:rPr lang="zh-TW" altLang="en-US" sz="4890" dirty="0">
                <a:sym typeface="Symbol" panose="05050102010706020507" pitchFamily="18" charset="2"/>
              </a:rPr>
              <a:t></a:t>
            </a:r>
            <a:r>
              <a:rPr lang="zh-TW" altLang="zh-TW" sz="4890" dirty="0"/>
              <a:t>益</a:t>
            </a:r>
            <a:endParaRPr lang="zh-TW" altLang="en-US" sz="4890" dirty="0"/>
          </a:p>
        </p:txBody>
      </p:sp>
      <p:pic>
        <p:nvPicPr>
          <p:cNvPr id="1026" name="Picture 2" descr="「大頭照」的圖片搜尋結果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079169" y="1808930"/>
            <a:ext cx="2053904" cy="26451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「大頭照」的圖片搜尋結果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365956" y="1926613"/>
            <a:ext cx="1966709" cy="25274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4" descr="「大頭照」的圖片搜尋結果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61859" y="1926613"/>
            <a:ext cx="1966709" cy="25274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2" descr="「大頭照」的圖片搜尋結果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44463" y="1808930"/>
            <a:ext cx="2053904" cy="26451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副標題 4"/>
          <p:cNvSpPr txBox="1">
            <a:spLocks/>
          </p:cNvSpPr>
          <p:nvPr/>
        </p:nvSpPr>
        <p:spPr>
          <a:xfrm>
            <a:off x="470694" y="4894184"/>
            <a:ext cx="10091738" cy="10683317"/>
          </a:xfrm>
          <a:prstGeom prst="rect">
            <a:avLst/>
          </a:prstGeom>
          <a:ln>
            <a:noFill/>
          </a:ln>
        </p:spPr>
        <p:txBody>
          <a:bodyPr vert="horz" lIns="279464" tIns="139732" rIns="279464" bIns="139732" rtlCol="0">
            <a:noAutofit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zh-TW" altLang="zh-TW" sz="4279" b="1" u="sng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前言</a:t>
            </a:r>
            <a:endParaRPr lang="en-US" altLang="zh-TW" sz="4279" b="1" u="sng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algn="just"/>
            <a:r>
              <a:rPr lang="zh-TW" altLang="en-US" sz="4279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本研究將水溶性芯材運用於塑膠射出中空產品的製造，實驗步驟為芯材先加水塑型後，進行埋入射出，再泡水將芯材溶出。</a:t>
            </a:r>
          </a:p>
          <a:p>
            <a:pPr algn="just"/>
            <a:r>
              <a:rPr lang="zh-TW" altLang="en-US" sz="4279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但由於芯材的強度不足，射出時壓力過大，容易將芯材折斷。故本計畫從提升芯型抗彎折性著手，採用外殼＋芯材所製作而成芯型的概念。</a:t>
            </a:r>
          </a:p>
          <a:p>
            <a:pPr algn="just"/>
            <a:r>
              <a:rPr lang="zh-TW" altLang="en-US" sz="4279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以現成</a:t>
            </a:r>
            <a:r>
              <a:rPr lang="en-US" altLang="zh-TW" sz="4279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PP</a:t>
            </a:r>
            <a:r>
              <a:rPr lang="zh-TW" altLang="en-US" sz="4279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吸管</a:t>
            </a:r>
            <a:r>
              <a:rPr lang="en-US" altLang="zh-TW" sz="4279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(</a:t>
            </a:r>
            <a:r>
              <a:rPr lang="zh-TW" altLang="en-US" sz="4279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聚丙烯 </a:t>
            </a:r>
            <a:r>
              <a:rPr lang="en-US" altLang="zh-TW" sz="4279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Polypropylene)</a:t>
            </a:r>
            <a:r>
              <a:rPr lang="zh-TW" altLang="en-US" sz="4279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作為外殼，再使用</a:t>
            </a:r>
            <a:r>
              <a:rPr lang="en-US" altLang="zh-TW" sz="4279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ABS(</a:t>
            </a:r>
            <a:r>
              <a:rPr lang="zh-TW" altLang="en-US" sz="4279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丙烯腈</a:t>
            </a:r>
            <a:r>
              <a:rPr lang="en-US" altLang="zh-TW" sz="4279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-</a:t>
            </a:r>
            <a:r>
              <a:rPr lang="zh-TW" altLang="en-US" sz="4279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丁二烯</a:t>
            </a:r>
            <a:r>
              <a:rPr lang="en-US" altLang="zh-TW" sz="4279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-</a:t>
            </a:r>
            <a:r>
              <a:rPr lang="zh-TW" altLang="en-US" sz="4279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苯乙烯共聚物 </a:t>
            </a:r>
            <a:r>
              <a:rPr lang="en-US" altLang="zh-TW" sz="4279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Acrylonitrile Butadiene Styrene)</a:t>
            </a:r>
            <a:r>
              <a:rPr lang="zh-TW" altLang="en-US" sz="4279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為塑膠材射出，了解外殼對水溶性芯材用於塑膠射出成形中空製品的效果。再探討以塑膠射出</a:t>
            </a:r>
            <a:r>
              <a:rPr lang="en-US" altLang="zh-TW" sz="4279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PP</a:t>
            </a:r>
            <a:r>
              <a:rPr lang="zh-TW" altLang="en-US" sz="4279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與</a:t>
            </a:r>
            <a:r>
              <a:rPr lang="en-US" altLang="zh-TW" sz="4279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ABS</a:t>
            </a:r>
            <a:r>
              <a:rPr lang="zh-TW" altLang="en-US" sz="4279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製成外殼，是否增加水溶性芯材抗衝擊能力。</a:t>
            </a:r>
          </a:p>
        </p:txBody>
      </p:sp>
      <p:sp>
        <p:nvSpPr>
          <p:cNvPr id="11" name="副標題 4"/>
          <p:cNvSpPr txBox="1">
            <a:spLocks/>
          </p:cNvSpPr>
          <p:nvPr/>
        </p:nvSpPr>
        <p:spPr>
          <a:xfrm>
            <a:off x="470694" y="15762210"/>
            <a:ext cx="10091738" cy="7888863"/>
          </a:xfrm>
          <a:prstGeom prst="rect">
            <a:avLst/>
          </a:prstGeom>
        </p:spPr>
        <p:txBody>
          <a:bodyPr vert="horz" lIns="279464" tIns="139732" rIns="279464" bIns="139732" rtlCol="0">
            <a:noAutofit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zh-TW" altLang="en-US" sz="4279" b="1" u="sng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研究流程</a:t>
            </a:r>
            <a:endParaRPr lang="en-US" altLang="zh-TW" sz="4279" b="1" u="sng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algn="just"/>
            <a:r>
              <a:rPr lang="zh-TW" altLang="en-US" sz="4279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本研究將水溶性芯材運用於塑膠射出中空產品的製造，實驗步驟為芯材先加水塑型後，進行埋入射出</a:t>
            </a:r>
            <a:r>
              <a:rPr lang="zh-TW" altLang="en-US" sz="4279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，如圖一所示。</a:t>
            </a:r>
            <a:endParaRPr lang="zh-TW" altLang="en-US" sz="4279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pic>
        <p:nvPicPr>
          <p:cNvPr id="7" name="圖片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49710" y="18613656"/>
            <a:ext cx="9056521" cy="4092912"/>
          </a:xfrm>
          <a:prstGeom prst="rect">
            <a:avLst/>
          </a:prstGeom>
        </p:spPr>
      </p:pic>
      <p:sp>
        <p:nvSpPr>
          <p:cNvPr id="12" name="矩形 11"/>
          <p:cNvSpPr/>
          <p:nvPr/>
        </p:nvSpPr>
        <p:spPr>
          <a:xfrm>
            <a:off x="3584813" y="22639873"/>
            <a:ext cx="3002745" cy="65678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TW" altLang="en-US" sz="3668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圖</a:t>
            </a:r>
            <a:r>
              <a:rPr lang="zh-TW" altLang="en-US" sz="3668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一</a:t>
            </a:r>
            <a:r>
              <a:rPr lang="zh-TW" altLang="en-US" sz="3668" kern="100" dirty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研究流程</a:t>
            </a:r>
          </a:p>
        </p:txBody>
      </p:sp>
      <p:sp>
        <p:nvSpPr>
          <p:cNvPr id="15" name="副標題 4"/>
          <p:cNvSpPr txBox="1">
            <a:spLocks/>
          </p:cNvSpPr>
          <p:nvPr/>
        </p:nvSpPr>
        <p:spPr>
          <a:xfrm>
            <a:off x="10562432" y="4997871"/>
            <a:ext cx="10091738" cy="7179966"/>
          </a:xfrm>
          <a:prstGeom prst="rect">
            <a:avLst/>
          </a:prstGeom>
          <a:ln>
            <a:noFill/>
          </a:ln>
        </p:spPr>
        <p:txBody>
          <a:bodyPr vert="horz" lIns="279464" tIns="139732" rIns="279464" bIns="139732" rtlCol="0">
            <a:noAutofit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zh-TW" altLang="en-US" sz="4279" b="1" u="sng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研究目標</a:t>
            </a:r>
            <a:endParaRPr lang="en-US" altLang="zh-TW" sz="4279" b="1" u="sng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algn="just"/>
            <a:r>
              <a:rPr lang="zh-TW" altLang="en-US" sz="4279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本</a:t>
            </a:r>
            <a:r>
              <a:rPr lang="zh-TW" altLang="en-US" sz="4279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研究將水溶性</a:t>
            </a:r>
            <a:r>
              <a:rPr lang="zh-TW" altLang="en-US" sz="4279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芯行</a:t>
            </a:r>
            <a:r>
              <a:rPr lang="zh-TW" altLang="en-US" sz="4279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材運用於塑膠射出中空產品的製造，實驗步驟為芯材先加水塑型</a:t>
            </a:r>
            <a:r>
              <a:rPr lang="zh-TW" altLang="en-US" sz="4279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後。</a:t>
            </a:r>
            <a:endParaRPr lang="zh-TW" altLang="en-US" sz="4279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marL="1048005" indent="-1048005" algn="just">
              <a:buFont typeface="+mj-lt"/>
              <a:buAutoNum type="arabicPeriod"/>
            </a:pPr>
            <a:r>
              <a:rPr lang="zh-TW" altLang="en-US" sz="4279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但由於芯材的強度不足，射出時壓力過大，容易將芯材折斷</a:t>
            </a:r>
            <a:r>
              <a:rPr lang="zh-TW" altLang="en-US" sz="4279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。</a:t>
            </a:r>
            <a:endParaRPr lang="en-US" altLang="zh-TW" sz="4279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marL="1048005" indent="-1048005" algn="just">
              <a:buFont typeface="+mj-lt"/>
              <a:buAutoNum type="arabicPeriod"/>
            </a:pPr>
            <a:r>
              <a:rPr lang="zh-TW" altLang="en-US" sz="4279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以</a:t>
            </a:r>
            <a:r>
              <a:rPr lang="zh-TW" altLang="en-US" sz="4279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現成</a:t>
            </a:r>
            <a:r>
              <a:rPr lang="en-US" altLang="zh-TW" sz="4279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PP</a:t>
            </a:r>
            <a:r>
              <a:rPr lang="zh-TW" altLang="en-US" sz="4279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吸管</a:t>
            </a:r>
            <a:r>
              <a:rPr lang="en-US" altLang="zh-TW" sz="4279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(</a:t>
            </a:r>
            <a:r>
              <a:rPr lang="zh-TW" altLang="en-US" sz="4279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聚丙烯 </a:t>
            </a:r>
            <a:r>
              <a:rPr lang="en-US" altLang="zh-TW" sz="4279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Polypropylene)</a:t>
            </a:r>
            <a:r>
              <a:rPr lang="zh-TW" altLang="en-US" sz="4279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作為</a:t>
            </a:r>
            <a:r>
              <a:rPr lang="zh-TW" altLang="en-US" sz="4279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外殼。</a:t>
            </a:r>
            <a:endParaRPr lang="en-US" altLang="zh-TW" sz="4279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marL="1048005" indent="-1048005" algn="just">
              <a:buFont typeface="+mj-lt"/>
              <a:buAutoNum type="arabicPeriod"/>
            </a:pPr>
            <a:r>
              <a:rPr lang="zh-TW" altLang="en-US" sz="4279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了解</a:t>
            </a:r>
            <a:r>
              <a:rPr lang="zh-TW" altLang="en-US" sz="4279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外殼對水溶性芯</a:t>
            </a:r>
            <a:r>
              <a:rPr lang="zh-TW" altLang="en-US" sz="4279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材。</a:t>
            </a:r>
            <a:endParaRPr lang="zh-TW" altLang="en-US" sz="4279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16" name="副標題 4"/>
          <p:cNvSpPr txBox="1">
            <a:spLocks/>
          </p:cNvSpPr>
          <p:nvPr/>
        </p:nvSpPr>
        <p:spPr>
          <a:xfrm>
            <a:off x="10640204" y="11729250"/>
            <a:ext cx="10091738" cy="7179966"/>
          </a:xfrm>
          <a:prstGeom prst="rect">
            <a:avLst/>
          </a:prstGeom>
          <a:ln>
            <a:noFill/>
          </a:ln>
        </p:spPr>
        <p:txBody>
          <a:bodyPr vert="horz" lIns="279464" tIns="139732" rIns="279464" bIns="139732" rtlCol="0">
            <a:noAutofit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zh-TW" altLang="en-US" sz="4279" b="1" u="sng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結果與討論</a:t>
            </a:r>
            <a:endParaRPr lang="en-US" altLang="zh-TW" sz="4279" b="1" u="sng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algn="just"/>
            <a:r>
              <a:rPr lang="zh-TW" altLang="en-US" sz="4279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本</a:t>
            </a:r>
            <a:r>
              <a:rPr lang="zh-TW" altLang="en-US" sz="4279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研究將水溶性</a:t>
            </a:r>
            <a:r>
              <a:rPr lang="zh-TW" altLang="en-US" sz="4279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芯行</a:t>
            </a:r>
            <a:r>
              <a:rPr lang="zh-TW" altLang="en-US" sz="4279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材運用於塑膠射出中空產品的製造，實驗步驟為芯材先加水塑型</a:t>
            </a:r>
            <a:r>
              <a:rPr lang="zh-TW" altLang="en-US" sz="4279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後</a:t>
            </a:r>
            <a:endParaRPr lang="zh-TW" altLang="en-US" sz="4279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17" name="副標題 4"/>
          <p:cNvSpPr txBox="1">
            <a:spLocks/>
          </p:cNvSpPr>
          <p:nvPr/>
        </p:nvSpPr>
        <p:spPr>
          <a:xfrm>
            <a:off x="392923" y="22713550"/>
            <a:ext cx="10006239" cy="7888863"/>
          </a:xfrm>
          <a:prstGeom prst="rect">
            <a:avLst/>
          </a:prstGeom>
        </p:spPr>
        <p:txBody>
          <a:bodyPr vert="horz" lIns="279464" tIns="139732" rIns="279464" bIns="139732" rtlCol="0">
            <a:noAutofit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zh-TW" altLang="en-US" sz="4279" b="1" u="sng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實驗設計與</a:t>
            </a:r>
            <a:r>
              <a:rPr lang="zh-TW" altLang="en-US" sz="4279" b="1" u="sng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規劃</a:t>
            </a:r>
            <a:endParaRPr lang="en-US" altLang="zh-TW" sz="4279" b="1" u="sng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algn="just"/>
            <a:r>
              <a:rPr lang="zh-TW" altLang="en-US" sz="4279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本研究將水溶性芯材運用於塑膠射出中空產品的製造，實驗步驟為芯材先加水塑型後，如圖一所示。</a:t>
            </a:r>
            <a:endParaRPr lang="zh-TW" altLang="en-US" sz="4279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grpSp>
        <p:nvGrpSpPr>
          <p:cNvPr id="18" name="群組 17"/>
          <p:cNvGrpSpPr/>
          <p:nvPr/>
        </p:nvGrpSpPr>
        <p:grpSpPr>
          <a:xfrm>
            <a:off x="205106" y="25097106"/>
            <a:ext cx="11209738" cy="5160362"/>
            <a:chOff x="459700" y="530848"/>
            <a:chExt cx="7427973" cy="4511052"/>
          </a:xfrm>
        </p:grpSpPr>
        <p:sp>
          <p:nvSpPr>
            <p:cNvPr id="19" name="向右箭號 18"/>
            <p:cNvSpPr/>
            <p:nvPr/>
          </p:nvSpPr>
          <p:spPr>
            <a:xfrm rot="10800000">
              <a:off x="5055450" y="4053501"/>
              <a:ext cx="454184" cy="314097"/>
            </a:xfrm>
            <a:prstGeom prst="rightArrow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279464" tIns="139732" rIns="279464" bIns="139732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zh-TW" altLang="en-US" sz="3056"/>
            </a:p>
          </p:txBody>
        </p:sp>
        <p:grpSp>
          <p:nvGrpSpPr>
            <p:cNvPr id="20" name="群組 19"/>
            <p:cNvGrpSpPr/>
            <p:nvPr/>
          </p:nvGrpSpPr>
          <p:grpSpPr>
            <a:xfrm>
              <a:off x="5640088" y="3634540"/>
              <a:ext cx="2140432" cy="1274100"/>
              <a:chOff x="4861030" y="2783986"/>
              <a:chExt cx="2140432" cy="1274100"/>
            </a:xfrm>
          </p:grpSpPr>
          <p:sp>
            <p:nvSpPr>
              <p:cNvPr id="47" name="文字方塊 2"/>
              <p:cNvSpPr txBox="1">
                <a:spLocks noChangeArrowheads="1"/>
              </p:cNvSpPr>
              <p:nvPr/>
            </p:nvSpPr>
            <p:spPr bwMode="auto">
              <a:xfrm>
                <a:off x="5031496" y="3661548"/>
                <a:ext cx="1676254" cy="39653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279464" tIns="139732" rIns="279464" bIns="139732" anchor="t" anchorCtr="0">
                <a:noAutofit/>
              </a:bodyPr>
              <a:lstStyle/>
              <a:p>
                <a:pPr algn="ctr"/>
                <a:r>
                  <a:rPr lang="zh-TW" altLang="en-US" sz="3056" dirty="0">
                    <a:ea typeface="標楷體" panose="03000509000000000000" pitchFamily="65" charset="-120"/>
                    <a:cs typeface="Times New Roman" panose="02020603050405020304" pitchFamily="18" charset="0"/>
                  </a:rPr>
                  <a:t>埋</a:t>
                </a:r>
                <a:r>
                  <a:rPr lang="zh-TW" altLang="en-US" sz="3056" dirty="0">
                    <a:ea typeface="標楷體" panose="03000509000000000000" pitchFamily="65" charset="-120"/>
                    <a:cs typeface="Times New Roman" panose="02020603050405020304" pitchFamily="18" charset="0"/>
                  </a:rPr>
                  <a:t>入</a:t>
                </a:r>
                <a:r>
                  <a:rPr lang="zh-TW" altLang="en-US" sz="3056" dirty="0">
                    <a:latin typeface="Calibri" panose="020F0502020204030204" pitchFamily="34" charset="0"/>
                    <a:ea typeface="標楷體" panose="03000509000000000000" pitchFamily="65" charset="-120"/>
                    <a:cs typeface="Times New Roman" panose="02020603050405020304" pitchFamily="18" charset="0"/>
                  </a:rPr>
                  <a:t>射出</a:t>
                </a:r>
                <a:endParaRPr lang="zh-TW" altLang="en-US" sz="3056" dirty="0">
                  <a:latin typeface="新細明體" panose="02020500000000000000" pitchFamily="18" charset="-120"/>
                  <a:ea typeface="新細明體" panose="02020500000000000000" pitchFamily="18" charset="-120"/>
                  <a:cs typeface="新細明體" panose="02020500000000000000" pitchFamily="18" charset="-120"/>
                </a:endParaRPr>
              </a:p>
            </p:txBody>
          </p:sp>
          <p:pic>
            <p:nvPicPr>
              <p:cNvPr id="48" name="圖片 47"/>
              <p:cNvPicPr>
                <a:picLocks noChangeAspect="1"/>
              </p:cNvPicPr>
              <p:nvPr/>
            </p:nvPicPr>
            <p:blipFill>
              <a:blip r:embed="rId5">
                <a:extLst/>
              </a:blip>
              <a:stretch>
                <a:fillRect/>
              </a:stretch>
            </p:blipFill>
            <p:spPr>
              <a:xfrm>
                <a:off x="4861030" y="2783986"/>
                <a:ext cx="2140432" cy="948852"/>
              </a:xfrm>
              <a:prstGeom prst="rect">
                <a:avLst/>
              </a:prstGeom>
            </p:spPr>
          </p:pic>
        </p:grpSp>
        <p:grpSp>
          <p:nvGrpSpPr>
            <p:cNvPr id="21" name="群組 20"/>
            <p:cNvGrpSpPr/>
            <p:nvPr/>
          </p:nvGrpSpPr>
          <p:grpSpPr>
            <a:xfrm>
              <a:off x="459700" y="2042499"/>
              <a:ext cx="2185138" cy="1299779"/>
              <a:chOff x="66247" y="1359710"/>
              <a:chExt cx="2185138" cy="1299779"/>
            </a:xfrm>
          </p:grpSpPr>
          <p:sp>
            <p:nvSpPr>
              <p:cNvPr id="45" name="文字方塊 2"/>
              <p:cNvSpPr txBox="1">
                <a:spLocks noChangeArrowheads="1"/>
              </p:cNvSpPr>
              <p:nvPr/>
            </p:nvSpPr>
            <p:spPr bwMode="auto">
              <a:xfrm>
                <a:off x="320689" y="2262951"/>
                <a:ext cx="1676254" cy="39653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279464" tIns="139732" rIns="279464" bIns="139732" anchor="t" anchorCtr="0">
                <a:noAutofit/>
              </a:bodyPr>
              <a:lstStyle/>
              <a:p>
                <a:pPr algn="ctr"/>
                <a:r>
                  <a:rPr lang="zh-TW" altLang="en-US" sz="3056" dirty="0">
                    <a:latin typeface="Calibri" panose="020F0502020204030204" pitchFamily="34" charset="0"/>
                    <a:ea typeface="標楷體" panose="03000509000000000000" pitchFamily="65" charset="-120"/>
                    <a:cs typeface="Times New Roman" panose="02020603050405020304" pitchFamily="18" charset="0"/>
                  </a:rPr>
                  <a:t>外殼射出</a:t>
                </a:r>
                <a:endParaRPr lang="zh-TW" altLang="en-US" sz="3056" dirty="0">
                  <a:latin typeface="新細明體" panose="02020500000000000000" pitchFamily="18" charset="-120"/>
                  <a:ea typeface="新細明體" panose="02020500000000000000" pitchFamily="18" charset="-120"/>
                  <a:cs typeface="新細明體" panose="02020500000000000000" pitchFamily="18" charset="-120"/>
                </a:endParaRPr>
              </a:p>
            </p:txBody>
          </p:sp>
          <p:pic>
            <p:nvPicPr>
              <p:cNvPr id="46" name="圖片 45"/>
              <p:cNvPicPr>
                <a:picLocks noChangeAspect="1"/>
              </p:cNvPicPr>
              <p:nvPr/>
            </p:nvPicPr>
            <p:blipFill>
              <a:blip r:embed="rId6">
                <a:extLst/>
              </a:blip>
              <a:stretch>
                <a:fillRect/>
              </a:stretch>
            </p:blipFill>
            <p:spPr>
              <a:xfrm>
                <a:off x="66247" y="1359710"/>
                <a:ext cx="2185138" cy="995864"/>
              </a:xfrm>
              <a:prstGeom prst="rect">
                <a:avLst/>
              </a:prstGeom>
            </p:spPr>
          </p:pic>
        </p:grpSp>
        <p:grpSp>
          <p:nvGrpSpPr>
            <p:cNvPr id="22" name="群組 21"/>
            <p:cNvGrpSpPr/>
            <p:nvPr/>
          </p:nvGrpSpPr>
          <p:grpSpPr>
            <a:xfrm>
              <a:off x="3536674" y="3744191"/>
              <a:ext cx="1676254" cy="1168267"/>
              <a:chOff x="765946" y="2996175"/>
              <a:chExt cx="1676254" cy="1168267"/>
            </a:xfrm>
          </p:grpSpPr>
          <p:sp>
            <p:nvSpPr>
              <p:cNvPr id="43" name="文字方塊 2"/>
              <p:cNvSpPr txBox="1">
                <a:spLocks noChangeArrowheads="1"/>
              </p:cNvSpPr>
              <p:nvPr/>
            </p:nvSpPr>
            <p:spPr bwMode="auto">
              <a:xfrm>
                <a:off x="765946" y="3767904"/>
                <a:ext cx="1676254" cy="39653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279464" tIns="139732" rIns="279464" bIns="139732" anchor="t" anchorCtr="0">
                <a:noAutofit/>
              </a:bodyPr>
              <a:lstStyle/>
              <a:p>
                <a:pPr algn="ctr"/>
                <a:r>
                  <a:rPr lang="zh-TW" altLang="en-US" sz="3056" dirty="0">
                    <a:latin typeface="Calibri" panose="020F0502020204030204" pitchFamily="34" charset="0"/>
                    <a:ea typeface="標楷體" panose="03000509000000000000" pitchFamily="65" charset="-120"/>
                    <a:cs typeface="Times New Roman" panose="02020603050405020304" pitchFamily="18" charset="0"/>
                  </a:rPr>
                  <a:t>芯材溶出</a:t>
                </a:r>
                <a:endParaRPr lang="zh-TW" altLang="zh-TW" sz="3056" dirty="0">
                  <a:latin typeface="新細明體" panose="02020500000000000000" pitchFamily="18" charset="-120"/>
                  <a:cs typeface="新細明體" panose="02020500000000000000" pitchFamily="18" charset="-120"/>
                </a:endParaRPr>
              </a:p>
            </p:txBody>
          </p:sp>
          <p:pic>
            <p:nvPicPr>
              <p:cNvPr id="44" name="圖片 43"/>
              <p:cNvPicPr>
                <a:picLocks noChangeAspect="1"/>
              </p:cNvPicPr>
              <p:nvPr/>
            </p:nvPicPr>
            <p:blipFill>
              <a:blip r:embed="rId7">
                <a:extLst/>
              </a:blip>
              <a:stretch>
                <a:fillRect/>
              </a:stretch>
            </p:blipFill>
            <p:spPr>
              <a:xfrm>
                <a:off x="979451" y="2996175"/>
                <a:ext cx="1287003" cy="804173"/>
              </a:xfrm>
              <a:prstGeom prst="rect">
                <a:avLst/>
              </a:prstGeom>
            </p:spPr>
          </p:pic>
        </p:grpSp>
        <p:sp>
          <p:nvSpPr>
            <p:cNvPr id="23" name="向右箭號 22"/>
            <p:cNvSpPr/>
            <p:nvPr/>
          </p:nvSpPr>
          <p:spPr>
            <a:xfrm>
              <a:off x="2893443" y="2476335"/>
              <a:ext cx="454184" cy="314097"/>
            </a:xfrm>
            <a:prstGeom prst="rightArrow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279464" tIns="139732" rIns="279464" bIns="139732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zh-TW" altLang="en-US" sz="3056"/>
            </a:p>
          </p:txBody>
        </p:sp>
        <p:sp>
          <p:nvSpPr>
            <p:cNvPr id="24" name="向右箭號 23"/>
            <p:cNvSpPr/>
            <p:nvPr/>
          </p:nvSpPr>
          <p:spPr>
            <a:xfrm rot="5400000">
              <a:off x="4075354" y="1974650"/>
              <a:ext cx="454184" cy="314097"/>
            </a:xfrm>
            <a:prstGeom prst="rightArrow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279464" tIns="139732" rIns="279464" bIns="139732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zh-TW" altLang="en-US" sz="3056"/>
            </a:p>
          </p:txBody>
        </p:sp>
        <p:sp>
          <p:nvSpPr>
            <p:cNvPr id="25" name="向右箭號 24"/>
            <p:cNvSpPr/>
            <p:nvPr/>
          </p:nvSpPr>
          <p:spPr>
            <a:xfrm>
              <a:off x="5461305" y="2452915"/>
              <a:ext cx="454184" cy="314097"/>
            </a:xfrm>
            <a:prstGeom prst="rightArrow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279464" tIns="139732" rIns="279464" bIns="139732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zh-TW" altLang="en-US" sz="3056"/>
            </a:p>
          </p:txBody>
        </p:sp>
        <p:sp>
          <p:nvSpPr>
            <p:cNvPr id="26" name="向右箭號 25"/>
            <p:cNvSpPr/>
            <p:nvPr/>
          </p:nvSpPr>
          <p:spPr>
            <a:xfrm rot="5400000">
              <a:off x="6627266" y="3274776"/>
              <a:ext cx="454184" cy="314097"/>
            </a:xfrm>
            <a:prstGeom prst="rightArrow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279464" tIns="139732" rIns="279464" bIns="139732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zh-TW" altLang="en-US" sz="3056"/>
            </a:p>
          </p:txBody>
        </p:sp>
        <p:grpSp>
          <p:nvGrpSpPr>
            <p:cNvPr id="27" name="群組 26"/>
            <p:cNvGrpSpPr/>
            <p:nvPr/>
          </p:nvGrpSpPr>
          <p:grpSpPr>
            <a:xfrm>
              <a:off x="2941091" y="530848"/>
              <a:ext cx="2690504" cy="1305825"/>
              <a:chOff x="2393911" y="345228"/>
              <a:chExt cx="2690504" cy="1305825"/>
            </a:xfrm>
          </p:grpSpPr>
          <p:grpSp>
            <p:nvGrpSpPr>
              <p:cNvPr id="38" name="群組 37"/>
              <p:cNvGrpSpPr/>
              <p:nvPr/>
            </p:nvGrpSpPr>
            <p:grpSpPr>
              <a:xfrm>
                <a:off x="2393911" y="345228"/>
                <a:ext cx="2690504" cy="1212945"/>
                <a:chOff x="5245007" y="2012559"/>
                <a:chExt cx="2690504" cy="1212945"/>
              </a:xfrm>
            </p:grpSpPr>
            <p:pic>
              <p:nvPicPr>
                <p:cNvPr id="40" name="圖片 39"/>
                <p:cNvPicPr/>
                <p:nvPr/>
              </p:nvPicPr>
              <p:blipFill rotWithShape="1">
                <a:blip r:embed="rId8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 l="5916" t="11479" r="10185"/>
                <a:stretch/>
              </p:blipFill>
              <p:spPr>
                <a:xfrm>
                  <a:off x="5245007" y="2323215"/>
                  <a:ext cx="1368152" cy="697251"/>
                </a:xfrm>
                <a:prstGeom prst="rect">
                  <a:avLst/>
                </a:prstGeom>
              </p:spPr>
            </p:pic>
            <p:pic>
              <p:nvPicPr>
                <p:cNvPr id="41" name="圖片 40"/>
                <p:cNvPicPr/>
                <p:nvPr/>
              </p:nvPicPr>
              <p:blipFill>
                <a:blip r:embed="rId9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6903757" y="2012559"/>
                  <a:ext cx="1031754" cy="1212945"/>
                </a:xfrm>
                <a:prstGeom prst="rect">
                  <a:avLst/>
                </a:prstGeom>
              </p:spPr>
            </p:pic>
            <p:sp>
              <p:nvSpPr>
                <p:cNvPr id="42" name="加號 41"/>
                <p:cNvSpPr/>
                <p:nvPr/>
              </p:nvSpPr>
              <p:spPr>
                <a:xfrm>
                  <a:off x="6583692" y="2433499"/>
                  <a:ext cx="418710" cy="393362"/>
                </a:xfrm>
                <a:prstGeom prst="mathPlus">
                  <a:avLst/>
                </a:prstGeom>
                <a:solidFill>
                  <a:srgbClr val="FFC000"/>
                </a:solidFill>
                <a:ln>
                  <a:solidFill>
                    <a:srgbClr val="FFC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="horz" wrap="square" lIns="279464" tIns="139732" rIns="279464" bIns="139732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zh-TW" altLang="en-US" sz="3056"/>
                </a:p>
              </p:txBody>
            </p:sp>
          </p:grpSp>
          <p:sp>
            <p:nvSpPr>
              <p:cNvPr id="39" name="文字方塊 2"/>
              <p:cNvSpPr txBox="1">
                <a:spLocks noChangeArrowheads="1"/>
              </p:cNvSpPr>
              <p:nvPr/>
            </p:nvSpPr>
            <p:spPr bwMode="auto">
              <a:xfrm>
                <a:off x="2879000" y="1254515"/>
                <a:ext cx="1676254" cy="39653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279464" tIns="139732" rIns="279464" bIns="139732" anchor="t" anchorCtr="0">
                <a:noAutofit/>
              </a:bodyPr>
              <a:lstStyle/>
              <a:p>
                <a:pPr algn="ctr"/>
                <a:r>
                  <a:rPr lang="zh-TW" altLang="en-US" sz="3056" dirty="0">
                    <a:latin typeface="Calibri" panose="020F0502020204030204" pitchFamily="34" charset="0"/>
                    <a:ea typeface="標楷體" panose="03000509000000000000" pitchFamily="65" charset="-120"/>
                    <a:cs typeface="Times New Roman" panose="02020603050405020304" pitchFamily="18" charset="0"/>
                  </a:rPr>
                  <a:t>芯材調製</a:t>
                </a:r>
                <a:endParaRPr lang="zh-TW" altLang="en-US" sz="3056" dirty="0">
                  <a:latin typeface="新細明體" panose="02020500000000000000" pitchFamily="18" charset="-120"/>
                  <a:ea typeface="新細明體" panose="02020500000000000000" pitchFamily="18" charset="-120"/>
                  <a:cs typeface="新細明體" panose="02020500000000000000" pitchFamily="18" charset="-120"/>
                </a:endParaRPr>
              </a:p>
            </p:txBody>
          </p:sp>
        </p:grpSp>
        <p:grpSp>
          <p:nvGrpSpPr>
            <p:cNvPr id="28" name="群組 27"/>
            <p:cNvGrpSpPr/>
            <p:nvPr/>
          </p:nvGrpSpPr>
          <p:grpSpPr>
            <a:xfrm>
              <a:off x="3473956" y="2376132"/>
              <a:ext cx="1676254" cy="1105369"/>
              <a:chOff x="3473956" y="2376132"/>
              <a:chExt cx="1676254" cy="1105369"/>
            </a:xfrm>
          </p:grpSpPr>
          <p:sp>
            <p:nvSpPr>
              <p:cNvPr id="36" name="文字方塊 2"/>
              <p:cNvSpPr txBox="1">
                <a:spLocks noChangeArrowheads="1"/>
              </p:cNvSpPr>
              <p:nvPr/>
            </p:nvSpPr>
            <p:spPr bwMode="auto">
              <a:xfrm>
                <a:off x="3473956" y="3084963"/>
                <a:ext cx="1676254" cy="39653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279464" tIns="139732" rIns="279464" bIns="139732" anchor="t" anchorCtr="0">
                <a:noAutofit/>
              </a:bodyPr>
              <a:lstStyle/>
              <a:p>
                <a:pPr algn="ctr"/>
                <a:r>
                  <a:rPr lang="zh-TW" altLang="en-US" sz="3056" dirty="0">
                    <a:latin typeface="Calibri" panose="020F0502020204030204" pitchFamily="34" charset="0"/>
                    <a:ea typeface="標楷體" panose="03000509000000000000" pitchFamily="65" charset="-120"/>
                    <a:cs typeface="Times New Roman" panose="02020603050405020304" pitchFamily="18" charset="0"/>
                  </a:rPr>
                  <a:t>芯材填入</a:t>
                </a:r>
                <a:endParaRPr lang="zh-TW" altLang="en-US" sz="3056" dirty="0">
                  <a:latin typeface="新細明體" panose="02020500000000000000" pitchFamily="18" charset="-120"/>
                  <a:ea typeface="新細明體" panose="02020500000000000000" pitchFamily="18" charset="-120"/>
                  <a:cs typeface="新細明體" panose="02020500000000000000" pitchFamily="18" charset="-120"/>
                </a:endParaRPr>
              </a:p>
            </p:txBody>
          </p:sp>
          <p:pic>
            <p:nvPicPr>
              <p:cNvPr id="37" name="圖片 36"/>
              <p:cNvPicPr>
                <a:picLocks noChangeAspect="1"/>
              </p:cNvPicPr>
              <p:nvPr/>
            </p:nvPicPr>
            <p:blipFill rotWithShape="1">
              <a:blip r:embed="rId10">
                <a:extLst>
                  <a:ext uri="{BEBA8EAE-BF5A-486C-A8C5-ECC9F3942E4B}">
                    <a14:imgProps xmlns:a14="http://schemas.microsoft.com/office/drawing/2010/main">
                      <a14:imgLayer r:embed="rId11">
                        <a14:imgEffect>
                          <a14:backgroundRemoval t="12016" b="89922" l="4528" r="96478">
                            <a14:foregroundMark x1="68679" y1="37597" x2="71572" y2="66667"/>
                          </a14:backgroundRemoval>
                        </a14:imgEffect>
                      </a14:imgLayer>
                    </a14:imgProps>
                  </a:ext>
                </a:extLst>
              </a:blip>
              <a:srcRect l="6023" t="13376" r="2458" b="9713"/>
              <a:stretch/>
            </p:blipFill>
            <p:spPr>
              <a:xfrm>
                <a:off x="3579883" y="2376132"/>
                <a:ext cx="1519100" cy="828600"/>
              </a:xfrm>
              <a:prstGeom prst="rect">
                <a:avLst/>
              </a:prstGeom>
            </p:spPr>
          </p:pic>
        </p:grpSp>
        <p:grpSp>
          <p:nvGrpSpPr>
            <p:cNvPr id="29" name="群組 28"/>
            <p:cNvGrpSpPr/>
            <p:nvPr/>
          </p:nvGrpSpPr>
          <p:grpSpPr>
            <a:xfrm>
              <a:off x="6211419" y="1855190"/>
              <a:ext cx="1676254" cy="1273894"/>
              <a:chOff x="6243633" y="1895650"/>
              <a:chExt cx="1676254" cy="1273894"/>
            </a:xfrm>
          </p:grpSpPr>
          <p:sp>
            <p:nvSpPr>
              <p:cNvPr id="34" name="文字方塊 2"/>
              <p:cNvSpPr txBox="1">
                <a:spLocks noChangeArrowheads="1"/>
              </p:cNvSpPr>
              <p:nvPr/>
            </p:nvSpPr>
            <p:spPr bwMode="auto">
              <a:xfrm>
                <a:off x="6243633" y="2773006"/>
                <a:ext cx="1676254" cy="39653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279464" tIns="139732" rIns="279464" bIns="139732" anchor="t" anchorCtr="0">
                <a:noAutofit/>
              </a:bodyPr>
              <a:lstStyle/>
              <a:p>
                <a:pPr algn="ctr"/>
                <a:r>
                  <a:rPr lang="zh-TW" altLang="en-US" sz="3056" dirty="0">
                    <a:latin typeface="Calibri" panose="020F0502020204030204" pitchFamily="34" charset="0"/>
                    <a:ea typeface="標楷體" panose="03000509000000000000" pitchFamily="65" charset="-120"/>
                    <a:cs typeface="Times New Roman" panose="02020603050405020304" pitchFamily="18" charset="0"/>
                  </a:rPr>
                  <a:t>芯型製作</a:t>
                </a:r>
                <a:endParaRPr lang="zh-TW" altLang="en-US" sz="3056" dirty="0">
                  <a:latin typeface="新細明體" panose="02020500000000000000" pitchFamily="18" charset="-120"/>
                  <a:ea typeface="新細明體" panose="02020500000000000000" pitchFamily="18" charset="-120"/>
                  <a:cs typeface="新細明體" panose="02020500000000000000" pitchFamily="18" charset="-120"/>
                </a:endParaRPr>
              </a:p>
            </p:txBody>
          </p:sp>
          <p:pic>
            <p:nvPicPr>
              <p:cNvPr id="35" name="圖片 34"/>
              <p:cNvPicPr>
                <a:picLocks noChangeAspect="1"/>
              </p:cNvPicPr>
              <p:nvPr/>
            </p:nvPicPr>
            <p:blipFill rotWithShape="1">
              <a:blip r:embed="rId12">
                <a:extLst>
                  <a:ext uri="{BEBA8EAE-BF5A-486C-A8C5-ECC9F3942E4B}">
                    <a14:imgProps xmlns:a14="http://schemas.microsoft.com/office/drawing/2010/main">
                      <a14:imgLayer r:embed="rId13">
                        <a14:imgEffect>
                          <a14:backgroundRemoval t="17440" b="90724" l="17143" r="86316">
                            <a14:backgroundMark x1="65714" y1="63265" x2="47669" y2="79777"/>
                          </a14:backgroundRemoval>
                        </a14:imgEffect>
                      </a14:imgLayer>
                    </a14:imgProps>
                  </a:ext>
                </a:extLst>
              </a:blip>
              <a:srcRect l="18740" t="18445" r="14478" b="13186"/>
              <a:stretch/>
            </p:blipFill>
            <p:spPr>
              <a:xfrm rot="713020">
                <a:off x="6402894" y="1895650"/>
                <a:ext cx="1289064" cy="1069648"/>
              </a:xfrm>
              <a:prstGeom prst="rect">
                <a:avLst/>
              </a:prstGeom>
            </p:spPr>
          </p:pic>
        </p:grpSp>
        <p:grpSp>
          <p:nvGrpSpPr>
            <p:cNvPr id="30" name="群組 29"/>
            <p:cNvGrpSpPr/>
            <p:nvPr/>
          </p:nvGrpSpPr>
          <p:grpSpPr>
            <a:xfrm>
              <a:off x="1432579" y="3634540"/>
              <a:ext cx="1676254" cy="1407360"/>
              <a:chOff x="1253358" y="3481501"/>
              <a:chExt cx="1676254" cy="1407360"/>
            </a:xfrm>
          </p:grpSpPr>
          <p:pic>
            <p:nvPicPr>
              <p:cNvPr id="32" name="圖片 31"/>
              <p:cNvPicPr>
                <a:picLocks noChangeAspect="1"/>
              </p:cNvPicPr>
              <p:nvPr/>
            </p:nvPicPr>
            <p:blipFill rotWithShape="1">
              <a:blip r:embed="rId14">
                <a:extLst>
                  <a:ext uri="{BEBA8EAE-BF5A-486C-A8C5-ECC9F3942E4B}">
                    <a14:imgProps xmlns:a14="http://schemas.microsoft.com/office/drawing/2010/main">
                      <a14:imgLayer r:embed="rId15">
                        <a14:imgEffect>
                          <a14:backgroundRemoval t="10762" b="91225" l="7628" r="86963"/>
                        </a14:imgEffect>
                      </a14:imgLayer>
                    </a14:imgProps>
                  </a:ext>
                </a:extLst>
              </a:blip>
              <a:srcRect l="8063" t="10890" r="13304" b="7761"/>
              <a:stretch/>
            </p:blipFill>
            <p:spPr>
              <a:xfrm>
                <a:off x="1440223" y="3481501"/>
                <a:ext cx="1302558" cy="1128883"/>
              </a:xfrm>
              <a:prstGeom prst="rect">
                <a:avLst/>
              </a:prstGeom>
            </p:spPr>
          </p:pic>
          <p:sp>
            <p:nvSpPr>
              <p:cNvPr id="33" name="文字方塊 2"/>
              <p:cNvSpPr txBox="1">
                <a:spLocks noChangeArrowheads="1"/>
              </p:cNvSpPr>
              <p:nvPr/>
            </p:nvSpPr>
            <p:spPr bwMode="auto">
              <a:xfrm>
                <a:off x="1253358" y="4492323"/>
                <a:ext cx="1676254" cy="39653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279464" tIns="139732" rIns="279464" bIns="139732" anchor="t" anchorCtr="0">
                <a:noAutofit/>
              </a:bodyPr>
              <a:lstStyle/>
              <a:p>
                <a:pPr algn="ctr"/>
                <a:r>
                  <a:rPr lang="zh-TW" altLang="en-US" sz="3056" dirty="0">
                    <a:latin typeface="Calibri" panose="020F0502020204030204" pitchFamily="34" charset="0"/>
                    <a:ea typeface="標楷體" panose="03000509000000000000" pitchFamily="65" charset="-120"/>
                    <a:cs typeface="Times New Roman" panose="02020603050405020304" pitchFamily="18" charset="0"/>
                  </a:rPr>
                  <a:t>成品取得</a:t>
                </a:r>
                <a:endParaRPr lang="zh-TW" altLang="zh-TW" sz="3056" dirty="0">
                  <a:latin typeface="新細明體" panose="02020500000000000000" pitchFamily="18" charset="-120"/>
                  <a:cs typeface="新細明體" panose="02020500000000000000" pitchFamily="18" charset="-120"/>
                </a:endParaRPr>
              </a:p>
            </p:txBody>
          </p:sp>
        </p:grpSp>
        <p:sp>
          <p:nvSpPr>
            <p:cNvPr id="31" name="向右箭號 30"/>
            <p:cNvSpPr/>
            <p:nvPr/>
          </p:nvSpPr>
          <p:spPr>
            <a:xfrm rot="10800000">
              <a:off x="3073892" y="4053501"/>
              <a:ext cx="454184" cy="314097"/>
            </a:xfrm>
            <a:prstGeom prst="rightArrow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279464" tIns="139732" rIns="279464" bIns="139732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zh-TW" altLang="en-US" sz="3056"/>
            </a:p>
          </p:txBody>
        </p:sp>
      </p:grpSp>
      <p:grpSp>
        <p:nvGrpSpPr>
          <p:cNvPr id="49" name="群組 48"/>
          <p:cNvGrpSpPr/>
          <p:nvPr/>
        </p:nvGrpSpPr>
        <p:grpSpPr>
          <a:xfrm>
            <a:off x="12214662" y="14479664"/>
            <a:ext cx="8236007" cy="4032236"/>
            <a:chOff x="251520" y="1144876"/>
            <a:chExt cx="8454139" cy="3509940"/>
          </a:xfrm>
        </p:grpSpPr>
        <p:pic>
          <p:nvPicPr>
            <p:cNvPr id="50" name="圖片 49"/>
            <p:cNvPicPr>
              <a:picLocks noChangeAspect="1"/>
            </p:cNvPicPr>
            <p:nvPr/>
          </p:nvPicPr>
          <p:blipFill rotWithShape="1">
            <a:blip r:embed="rId1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6831" r="18868" b="15938"/>
            <a:stretch/>
          </p:blipFill>
          <p:spPr>
            <a:xfrm>
              <a:off x="251520" y="1364604"/>
              <a:ext cx="2592288" cy="3290212"/>
            </a:xfrm>
            <a:prstGeom prst="rect">
              <a:avLst/>
            </a:prstGeom>
          </p:spPr>
        </p:pic>
        <p:pic>
          <p:nvPicPr>
            <p:cNvPr id="51" name="圖片 50"/>
            <p:cNvPicPr>
              <a:picLocks noChangeAspect="1"/>
            </p:cNvPicPr>
            <p:nvPr/>
          </p:nvPicPr>
          <p:blipFill rotWithShape="1">
            <a:blip r:embed="rId1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3793" t="6549" r="3448" b="15864"/>
            <a:stretch/>
          </p:blipFill>
          <p:spPr>
            <a:xfrm>
              <a:off x="5897707" y="1144876"/>
              <a:ext cx="2807952" cy="3509940"/>
            </a:xfrm>
            <a:prstGeom prst="rect">
              <a:avLst/>
            </a:prstGeom>
          </p:spPr>
        </p:pic>
        <p:grpSp>
          <p:nvGrpSpPr>
            <p:cNvPr id="52" name="群組 51"/>
            <p:cNvGrpSpPr/>
            <p:nvPr/>
          </p:nvGrpSpPr>
          <p:grpSpPr>
            <a:xfrm>
              <a:off x="1619777" y="1844691"/>
              <a:ext cx="6340296" cy="2703995"/>
              <a:chOff x="1619777" y="1844691"/>
              <a:chExt cx="6340296" cy="2703995"/>
            </a:xfrm>
          </p:grpSpPr>
          <p:sp>
            <p:nvSpPr>
              <p:cNvPr id="53" name="圓角矩形 52"/>
              <p:cNvSpPr/>
              <p:nvPr/>
            </p:nvSpPr>
            <p:spPr>
              <a:xfrm>
                <a:off x="3262326" y="3491304"/>
                <a:ext cx="2089555" cy="498240"/>
              </a:xfrm>
              <a:prstGeom prst="round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zh-TW" altLang="en-US" sz="1834" dirty="0">
                    <a:latin typeface="標楷體" panose="03000509000000000000" pitchFamily="65" charset="-120"/>
                    <a:ea typeface="標楷體" panose="03000509000000000000" pitchFamily="65" charset="-120"/>
                  </a:rPr>
                  <a:t>壁</a:t>
                </a:r>
                <a:r>
                  <a:rPr lang="zh-TW" altLang="en-US" sz="1834" dirty="0">
                    <a:latin typeface="標楷體" panose="03000509000000000000" pitchFamily="65" charset="-120"/>
                    <a:ea typeface="標楷體" panose="03000509000000000000" pitchFamily="65" charset="-120"/>
                  </a:rPr>
                  <a:t>厚</a:t>
                </a:r>
                <a:r>
                  <a:rPr lang="zh-TW" altLang="en-US" sz="1834" dirty="0">
                    <a:latin typeface="標楷體" panose="03000509000000000000" pitchFamily="65" charset="-120"/>
                    <a:ea typeface="標楷體" panose="03000509000000000000" pitchFamily="65" charset="-120"/>
                  </a:rPr>
                  <a:t>明顯不均</a:t>
                </a:r>
                <a:endParaRPr lang="zh-TW" altLang="en-US" sz="1834" dirty="0">
                  <a:latin typeface="標楷體" panose="03000509000000000000" pitchFamily="65" charset="-120"/>
                  <a:ea typeface="標楷體" panose="03000509000000000000" pitchFamily="65" charset="-120"/>
                </a:endParaRPr>
              </a:p>
            </p:txBody>
          </p:sp>
          <p:cxnSp>
            <p:nvCxnSpPr>
              <p:cNvPr id="54" name="直線單箭頭接點 53"/>
              <p:cNvCxnSpPr/>
              <p:nvPr/>
            </p:nvCxnSpPr>
            <p:spPr>
              <a:xfrm flipH="1">
                <a:off x="2123728" y="3716976"/>
                <a:ext cx="1138598" cy="249120"/>
              </a:xfrm>
              <a:prstGeom prst="straightConnector1">
                <a:avLst/>
              </a:prstGeom>
              <a:ln w="76200">
                <a:solidFill>
                  <a:srgbClr val="FF0000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5" name="直線單箭頭接點 54"/>
              <p:cNvCxnSpPr/>
              <p:nvPr/>
            </p:nvCxnSpPr>
            <p:spPr>
              <a:xfrm>
                <a:off x="5351881" y="3716976"/>
                <a:ext cx="1308351" cy="249120"/>
              </a:xfrm>
              <a:prstGeom prst="straightConnector1">
                <a:avLst/>
              </a:prstGeom>
              <a:ln w="76200">
                <a:solidFill>
                  <a:srgbClr val="FF0000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56" name="橢圓 55"/>
              <p:cNvSpPr/>
              <p:nvPr/>
            </p:nvSpPr>
            <p:spPr>
              <a:xfrm rot="19170092">
                <a:off x="1619777" y="3491048"/>
                <a:ext cx="461584" cy="1057638"/>
              </a:xfrm>
              <a:prstGeom prst="ellipse">
                <a:avLst/>
              </a:prstGeom>
              <a:noFill/>
              <a:ln w="38100"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 sz="1834"/>
              </a:p>
            </p:txBody>
          </p:sp>
          <p:sp>
            <p:nvSpPr>
              <p:cNvPr id="57" name="橢圓 56"/>
              <p:cNvSpPr/>
              <p:nvPr/>
            </p:nvSpPr>
            <p:spPr>
              <a:xfrm rot="19513594">
                <a:off x="6384748" y="3685194"/>
                <a:ext cx="1374359" cy="608597"/>
              </a:xfrm>
              <a:prstGeom prst="ellipse">
                <a:avLst/>
              </a:prstGeom>
              <a:noFill/>
              <a:ln w="38100"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 sz="1834"/>
              </a:p>
            </p:txBody>
          </p:sp>
          <p:sp>
            <p:nvSpPr>
              <p:cNvPr id="58" name="圓角矩形 57"/>
              <p:cNvSpPr/>
              <p:nvPr/>
            </p:nvSpPr>
            <p:spPr>
              <a:xfrm>
                <a:off x="3623027" y="1844691"/>
                <a:ext cx="1368152" cy="498240"/>
              </a:xfrm>
              <a:prstGeom prst="round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zh-TW" altLang="en-US" sz="1834" dirty="0">
                    <a:latin typeface="標楷體" panose="03000509000000000000" pitchFamily="65" charset="-120"/>
                    <a:ea typeface="標楷體" panose="03000509000000000000" pitchFamily="65" charset="-120"/>
                  </a:rPr>
                  <a:t>溢料</a:t>
                </a:r>
                <a:endParaRPr lang="zh-TW" altLang="en-US" sz="1834" dirty="0">
                  <a:latin typeface="標楷體" panose="03000509000000000000" pitchFamily="65" charset="-120"/>
                  <a:ea typeface="標楷體" panose="03000509000000000000" pitchFamily="65" charset="-120"/>
                </a:endParaRPr>
              </a:p>
            </p:txBody>
          </p:sp>
          <p:cxnSp>
            <p:nvCxnSpPr>
              <p:cNvPr id="59" name="直線單箭頭接點 58"/>
              <p:cNvCxnSpPr>
                <a:stCxn id="58" idx="1"/>
              </p:cNvCxnSpPr>
              <p:nvPr/>
            </p:nvCxnSpPr>
            <p:spPr>
              <a:xfrm flipH="1">
                <a:off x="2544881" y="2093811"/>
                <a:ext cx="1078146" cy="304279"/>
              </a:xfrm>
              <a:prstGeom prst="straightConnector1">
                <a:avLst/>
              </a:prstGeom>
              <a:ln w="76200">
                <a:solidFill>
                  <a:srgbClr val="FF0000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0" name="直線單箭頭接點 59"/>
              <p:cNvCxnSpPr>
                <a:stCxn id="58" idx="3"/>
              </p:cNvCxnSpPr>
              <p:nvPr/>
            </p:nvCxnSpPr>
            <p:spPr>
              <a:xfrm>
                <a:off x="4991179" y="2093811"/>
                <a:ext cx="2695724" cy="287681"/>
              </a:xfrm>
              <a:prstGeom prst="straightConnector1">
                <a:avLst/>
              </a:prstGeom>
              <a:ln w="76200">
                <a:solidFill>
                  <a:srgbClr val="FF0000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61" name="橢圓 60"/>
              <p:cNvSpPr/>
              <p:nvPr/>
            </p:nvSpPr>
            <p:spPr>
              <a:xfrm rot="19170092">
                <a:off x="2109340" y="2314575"/>
                <a:ext cx="461584" cy="413331"/>
              </a:xfrm>
              <a:prstGeom prst="ellipse">
                <a:avLst/>
              </a:prstGeom>
              <a:noFill/>
              <a:ln w="38100"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 sz="1834"/>
              </a:p>
            </p:txBody>
          </p:sp>
          <p:sp>
            <p:nvSpPr>
              <p:cNvPr id="62" name="橢圓 61"/>
              <p:cNvSpPr/>
              <p:nvPr/>
            </p:nvSpPr>
            <p:spPr>
              <a:xfrm rot="19513594">
                <a:off x="7677023" y="2296474"/>
                <a:ext cx="283050" cy="245202"/>
              </a:xfrm>
              <a:prstGeom prst="ellipse">
                <a:avLst/>
              </a:prstGeom>
              <a:noFill/>
              <a:ln w="38100"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 sz="1834"/>
              </a:p>
            </p:txBody>
          </p:sp>
        </p:grpSp>
      </p:grpSp>
      <p:pic>
        <p:nvPicPr>
          <p:cNvPr id="1030" name="Picture 6" descr="https://scontent.ftpe7-1.fna.fbcdn.net/v/t1.15752-9/75543667_420913641914680_834973330611109888_n.jpg?_nc_cat=110&amp;_nc_ohc=Iz6Z4OqU5U0AQngAq8Puz9VBfQrczHmSrTzDk0rp6QW-dx8x7jWNsrk3w&amp;_nc_ht=scontent.ftpe7-1.fna&amp;oh=9d2cb43374e3dc5dc21b0a7843525541&amp;oe=5E41B6EE"/>
          <p:cNvPicPr>
            <a:picLocks noChangeAspect="1" noChangeArrowheads="1"/>
          </p:cNvPicPr>
          <p:nvPr/>
        </p:nvPicPr>
        <p:blipFill rotWithShape="1"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184"/>
          <a:stretch/>
        </p:blipFill>
        <p:spPr bwMode="auto">
          <a:xfrm>
            <a:off x="11306390" y="18719959"/>
            <a:ext cx="8655587" cy="64600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4" name="副標題 4"/>
          <p:cNvSpPr txBox="1">
            <a:spLocks/>
          </p:cNvSpPr>
          <p:nvPr/>
        </p:nvSpPr>
        <p:spPr>
          <a:xfrm>
            <a:off x="11054078" y="25430051"/>
            <a:ext cx="10091738" cy="3181458"/>
          </a:xfrm>
          <a:prstGeom prst="rect">
            <a:avLst/>
          </a:prstGeom>
          <a:ln>
            <a:noFill/>
          </a:ln>
        </p:spPr>
        <p:txBody>
          <a:bodyPr vert="horz" lIns="279464" tIns="139732" rIns="279464" bIns="139732" rtlCol="0">
            <a:noAutofit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zh-TW" altLang="en-US" sz="4279" b="1" u="sng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結論</a:t>
            </a:r>
            <a:endParaRPr lang="en-US" altLang="zh-TW" sz="4279" b="1" u="sng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algn="just"/>
            <a:r>
              <a:rPr lang="zh-TW" altLang="en-US" sz="4279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本</a:t>
            </a:r>
            <a:r>
              <a:rPr lang="zh-TW" altLang="en-US" sz="4279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研究將水溶性</a:t>
            </a:r>
            <a:r>
              <a:rPr lang="zh-TW" altLang="en-US" sz="4279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芯行</a:t>
            </a:r>
            <a:r>
              <a:rPr lang="zh-TW" altLang="en-US" sz="4279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材運用於塑膠射出中空產品的製造，實驗步驟為芯材先加水塑型</a:t>
            </a:r>
            <a:r>
              <a:rPr lang="zh-TW" altLang="en-US" sz="4279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後</a:t>
            </a:r>
            <a:endParaRPr lang="zh-TW" altLang="en-US" sz="4279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63" name="文字方塊 62"/>
          <p:cNvSpPr txBox="1"/>
          <p:nvPr/>
        </p:nvSpPr>
        <p:spPr>
          <a:xfrm>
            <a:off x="274391" y="126782"/>
            <a:ext cx="2701238" cy="23501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3668" b="1" dirty="0">
                <a:solidFill>
                  <a:schemeClr val="tx1">
                    <a:lumMod val="75000"/>
                    <a:lumOff val="25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機械與電腦輔助工程系 </a:t>
            </a:r>
            <a:r>
              <a:rPr lang="en-US" altLang="zh-TW" sz="3668" b="1" dirty="0">
                <a:solidFill>
                  <a:schemeClr val="tx1">
                    <a:lumMod val="75000"/>
                    <a:lumOff val="25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111</a:t>
            </a:r>
            <a:r>
              <a:rPr lang="zh-TW" altLang="en-US" sz="3668" b="1" dirty="0">
                <a:solidFill>
                  <a:schemeClr val="tx1">
                    <a:lumMod val="75000"/>
                    <a:lumOff val="25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學年度專題成果展</a:t>
            </a:r>
            <a:endParaRPr lang="zh-TW" altLang="en-US" sz="3056" b="1" dirty="0">
              <a:solidFill>
                <a:schemeClr val="tx1">
                  <a:lumMod val="75000"/>
                  <a:lumOff val="25000"/>
                </a:schemeClr>
              </a:solidFill>
              <a:latin typeface="微軟正黑體" pitchFamily="34" charset="-120"/>
              <a:ea typeface="微軟正黑體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6684076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27</TotalTime>
  <Words>443</Words>
  <Application>Microsoft Office PowerPoint</Application>
  <PresentationFormat>自訂</PresentationFormat>
  <Paragraphs>31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9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11" baseType="lpstr">
      <vt:lpstr>等线</vt:lpstr>
      <vt:lpstr>微軟正黑體</vt:lpstr>
      <vt:lpstr>新細明體</vt:lpstr>
      <vt:lpstr>標楷體</vt:lpstr>
      <vt:lpstr>Arial</vt:lpstr>
      <vt:lpstr>Calibri</vt:lpstr>
      <vt:lpstr>Calibri Light</vt:lpstr>
      <vt:lpstr>Symbol</vt:lpstr>
      <vt:lpstr>Times New Roman</vt:lpstr>
      <vt:lpstr>Office 佈景主題</vt:lpstr>
      <vt:lpstr>溶芯射出成形之研究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溶芯射出成形之研究</dc:title>
  <dc:creator>admin</dc:creator>
  <cp:lastModifiedBy>acer</cp:lastModifiedBy>
  <cp:revision>6</cp:revision>
  <dcterms:created xsi:type="dcterms:W3CDTF">2019-11-27T15:44:35Z</dcterms:created>
  <dcterms:modified xsi:type="dcterms:W3CDTF">2022-12-15T03:52:35Z</dcterms:modified>
</cp:coreProperties>
</file>